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87" r:id="rId2"/>
    <p:sldId id="294" r:id="rId3"/>
    <p:sldId id="295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68D-B6F0-42BE-AD86-7E9AFE50FFCE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46EEF-FA49-486C-8AC1-A5706EE084FD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5865813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5" name="Picture 9" descr="TEMPOWERPOINT kansi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8975"/>
            <a:ext cx="91440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727200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021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01.01.2008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>
                <a:solidFill>
                  <a:srgbClr val="000000"/>
                </a:solidFill>
              </a:rPr>
              <a:t>Etunimi Sukunimi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53FA9D-51AB-490A-85A5-CF63E2AA1F67}" type="slidenum">
              <a:rPr lang="fi-FI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195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AAA03-76E1-486B-A903-6706EAD31A3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982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133350"/>
            <a:ext cx="2105025" cy="55276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395288" y="133350"/>
            <a:ext cx="6167437" cy="55276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8521A-999C-4F32-97EC-6BE79E7E32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31989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C788-637B-4332-B996-2809CCA09B0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89545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9804F-A982-44A7-92C4-1F327DD696A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302241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83125" y="1123950"/>
            <a:ext cx="41370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A4767-377A-4591-BFE1-66DB0BA9082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76023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D201B-5ECA-443E-9FE8-3AB7DE2DFBA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71462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EBD8-BFB1-4D92-B9AA-E9C89302643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47344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9C88A-49AE-46CD-8EA1-3D66F9E174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428591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99BE-D4E2-4EFC-BB0D-25C5662CC65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85594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01.01.2008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Etunimi Sukunimi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4B726-9241-4785-8706-FC99F7F066C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84710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426200"/>
            <a:ext cx="9144000" cy="431800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-FI">
              <a:solidFill>
                <a:srgbClr val="000000"/>
              </a:solidFill>
            </a:endParaRPr>
          </a:p>
        </p:txBody>
      </p:sp>
      <p:pic>
        <p:nvPicPr>
          <p:cNvPr id="1027" name="Picture 8" descr="TEMPOWERPOINT_sivu_sinine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768975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350"/>
            <a:ext cx="84248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3950"/>
            <a:ext cx="84248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2675" y="6616700"/>
            <a:ext cx="10906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01.01.2008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3513" y="6616700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Etunimi Sukunimi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6616700"/>
            <a:ext cx="477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E2C9C-A473-4090-84C6-EC441AA4A322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69114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5113" indent="-2651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2pPr>
      <a:lvl3pPr marL="107632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43510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4pPr>
      <a:lvl5pPr marL="179387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5pPr>
      <a:lvl6pPr marL="22510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6pPr>
      <a:lvl7pPr marL="27082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7pPr>
      <a:lvl8pPr marL="31654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8pPr>
      <a:lvl9pPr marL="36226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323528" y="188640"/>
            <a:ext cx="18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i-FI" sz="2000" b="1" dirty="0" smtClean="0"/>
          </a:p>
          <a:p>
            <a:endParaRPr lang="fi-FI" sz="2000" b="1" dirty="0" smtClean="0"/>
          </a:p>
          <a:p>
            <a:endParaRPr lang="fi-FI" sz="2000" dirty="0"/>
          </a:p>
        </p:txBody>
      </p:sp>
      <p:sp>
        <p:nvSpPr>
          <p:cNvPr id="3" name="Tekstikehys 2"/>
          <p:cNvSpPr txBox="1"/>
          <p:nvPr/>
        </p:nvSpPr>
        <p:spPr>
          <a:xfrm>
            <a:off x="323528" y="548680"/>
            <a:ext cx="8712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b="1" dirty="0" smtClean="0"/>
              <a:t>Tieto- neuvonta- ja ohjauspalveluiden </a:t>
            </a:r>
          </a:p>
          <a:p>
            <a:r>
              <a:rPr lang="fi-FI" sz="3600" b="1" dirty="0" smtClean="0"/>
              <a:t>ja nuorten palvelujen työkokous </a:t>
            </a:r>
          </a:p>
          <a:p>
            <a:r>
              <a:rPr lang="fi-FI" b="1" dirty="0" smtClean="0"/>
              <a:t>		</a:t>
            </a:r>
          </a:p>
          <a:p>
            <a:r>
              <a:rPr lang="fi-FI" b="1" dirty="0" smtClean="0"/>
              <a:t>		</a:t>
            </a:r>
            <a:r>
              <a:rPr lang="fi-FI" dirty="0" smtClean="0"/>
              <a:t>Helsinki 10. – 11.3.2015</a:t>
            </a:r>
          </a:p>
          <a:p>
            <a:endParaRPr lang="fi-FI" b="1" dirty="0" smtClean="0"/>
          </a:p>
          <a:p>
            <a:r>
              <a:rPr lang="fi-FI" b="1" dirty="0" smtClean="0"/>
              <a:t>		</a:t>
            </a:r>
          </a:p>
          <a:p>
            <a:endParaRPr lang="fi-FI" b="1" dirty="0" smtClean="0"/>
          </a:p>
          <a:p>
            <a:r>
              <a:rPr lang="fi-FI" b="1" dirty="0" smtClean="0"/>
              <a:t>		</a:t>
            </a:r>
            <a:endParaRPr lang="fi-FI" dirty="0" smtClean="0"/>
          </a:p>
          <a:p>
            <a:r>
              <a:rPr lang="fi-FI" sz="2400" b="1" dirty="0" smtClean="0"/>
              <a:t>Palveluprosessit - palveluiden nivoutuminen kokonaisuudeksi</a:t>
            </a:r>
          </a:p>
          <a:p>
            <a:pPr lvl="2"/>
            <a:r>
              <a:rPr lang="fi-FI" sz="2400" dirty="0" smtClean="0"/>
              <a:t>	</a:t>
            </a:r>
          </a:p>
          <a:p>
            <a:pPr lvl="2"/>
            <a:r>
              <a:rPr lang="fi-FI" dirty="0" smtClean="0"/>
              <a:t>10.3.  klo 13.00 – 16.30</a:t>
            </a:r>
            <a:endParaRPr lang="fi-FI" b="1" dirty="0" smtClean="0"/>
          </a:p>
          <a:p>
            <a:pPr lvl="2"/>
            <a:r>
              <a:rPr lang="fi-FI" b="1" dirty="0" smtClean="0"/>
              <a:t>	</a:t>
            </a:r>
            <a:r>
              <a:rPr lang="fi-FI" dirty="0" smtClean="0"/>
              <a:t>Harry Pulliainen ja Ari-Pekka Leminen</a:t>
            </a:r>
          </a:p>
          <a:p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i 2"/>
          <p:cNvSpPr/>
          <p:nvPr/>
        </p:nvSpPr>
        <p:spPr>
          <a:xfrm>
            <a:off x="1187624" y="1916832"/>
            <a:ext cx="5120952" cy="23126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i="1" dirty="0" smtClean="0"/>
              <a:t>verkostotyö</a:t>
            </a:r>
            <a:endParaRPr lang="fi-FI" i="1" dirty="0"/>
          </a:p>
        </p:txBody>
      </p:sp>
      <p:grpSp>
        <p:nvGrpSpPr>
          <p:cNvPr id="4" name="Ryhmä 3"/>
          <p:cNvGrpSpPr/>
          <p:nvPr/>
        </p:nvGrpSpPr>
        <p:grpSpPr>
          <a:xfrm>
            <a:off x="6988850" y="1962382"/>
            <a:ext cx="2052706" cy="2810329"/>
            <a:chOff x="6988850" y="1962382"/>
            <a:chExt cx="2052706" cy="2810329"/>
          </a:xfrm>
        </p:grpSpPr>
        <p:sp>
          <p:nvSpPr>
            <p:cNvPr id="5" name="Nuoli oikealle 4"/>
            <p:cNvSpPr/>
            <p:nvPr/>
          </p:nvSpPr>
          <p:spPr>
            <a:xfrm>
              <a:off x="7236296" y="2708920"/>
              <a:ext cx="1805260" cy="1152128"/>
            </a:xfrm>
            <a:prstGeom prst="rightArrow">
              <a:avLst>
                <a:gd name="adj1" fmla="val 50000"/>
                <a:gd name="adj2" fmla="val 50799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6" name="Tekstikehys 6"/>
            <p:cNvSpPr txBox="1">
              <a:spLocks noChangeArrowheads="1"/>
            </p:cNvSpPr>
            <p:nvPr/>
          </p:nvSpPr>
          <p:spPr bwMode="auto">
            <a:xfrm>
              <a:off x="7308304" y="3068960"/>
              <a:ext cx="1225550" cy="475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i-FI" sz="1200" b="1" dirty="0">
                  <a:latin typeface="Calibri" pitchFamily="34" charset="0"/>
                </a:rPr>
                <a:t>osaamisen kehittäminen</a:t>
              </a:r>
            </a:p>
          </p:txBody>
        </p:sp>
        <p:sp>
          <p:nvSpPr>
            <p:cNvPr id="7" name="Nuoli oikealle 6"/>
            <p:cNvSpPr/>
            <p:nvPr/>
          </p:nvSpPr>
          <p:spPr>
            <a:xfrm rot="19169311">
              <a:off x="6988850" y="1962382"/>
              <a:ext cx="1242347" cy="583429"/>
            </a:xfrm>
            <a:prstGeom prst="rightArrow">
              <a:avLst>
                <a:gd name="adj1" fmla="val 50000"/>
                <a:gd name="adj2" fmla="val 50799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 sz="900"/>
            </a:p>
          </p:txBody>
        </p:sp>
        <p:sp>
          <p:nvSpPr>
            <p:cNvPr id="8" name="Nuoli oikealle 7"/>
            <p:cNvSpPr/>
            <p:nvPr/>
          </p:nvSpPr>
          <p:spPr>
            <a:xfrm rot="1389994">
              <a:off x="7267389" y="3758385"/>
              <a:ext cx="1109340" cy="560147"/>
            </a:xfrm>
            <a:prstGeom prst="rightArrow">
              <a:avLst>
                <a:gd name="adj1" fmla="val 50000"/>
                <a:gd name="adj2" fmla="val 50799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 sz="900"/>
            </a:p>
          </p:txBody>
        </p:sp>
        <p:sp>
          <p:nvSpPr>
            <p:cNvPr id="9" name="Tekstikehys 9"/>
            <p:cNvSpPr txBox="1">
              <a:spLocks noChangeArrowheads="1"/>
            </p:cNvSpPr>
            <p:nvPr/>
          </p:nvSpPr>
          <p:spPr bwMode="auto">
            <a:xfrm rot="1465716">
              <a:off x="7236507" y="3926223"/>
              <a:ext cx="10616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i-FI" sz="900" b="1" dirty="0" smtClean="0">
                  <a:latin typeface="Calibri" pitchFamily="34" charset="0"/>
                </a:rPr>
                <a:t>(muu) </a:t>
              </a:r>
              <a:r>
                <a:rPr lang="fi-FI" sz="900" b="1" dirty="0">
                  <a:latin typeface="Calibri" pitchFamily="34" charset="0"/>
                </a:rPr>
                <a:t>palvelulinja</a:t>
              </a:r>
            </a:p>
          </p:txBody>
        </p:sp>
        <p:sp>
          <p:nvSpPr>
            <p:cNvPr id="10" name="Tekstikehys 10"/>
            <p:cNvSpPr txBox="1">
              <a:spLocks noChangeArrowheads="1"/>
            </p:cNvSpPr>
            <p:nvPr/>
          </p:nvSpPr>
          <p:spPr bwMode="auto">
            <a:xfrm rot="19201211">
              <a:off x="7035801" y="2176962"/>
              <a:ext cx="111783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i-FI" sz="900" b="1" dirty="0">
                  <a:latin typeface="Calibri" pitchFamily="34" charset="0"/>
                </a:rPr>
                <a:t>työllistyminen</a:t>
              </a:r>
            </a:p>
          </p:txBody>
        </p:sp>
        <p:sp>
          <p:nvSpPr>
            <p:cNvPr id="11" name="Nuoli oikealle 10"/>
            <p:cNvSpPr/>
            <p:nvPr/>
          </p:nvSpPr>
          <p:spPr>
            <a:xfrm rot="2681138">
              <a:off x="7011273" y="4173518"/>
              <a:ext cx="930166" cy="599193"/>
            </a:xfrm>
            <a:prstGeom prst="rightArrow">
              <a:avLst>
                <a:gd name="adj1" fmla="val 50000"/>
                <a:gd name="adj2" fmla="val 50799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 sz="900"/>
            </a:p>
          </p:txBody>
        </p:sp>
        <p:sp>
          <p:nvSpPr>
            <p:cNvPr id="12" name="Tekstikehys 39"/>
            <p:cNvSpPr txBox="1">
              <a:spLocks noChangeArrowheads="1"/>
            </p:cNvSpPr>
            <p:nvPr/>
          </p:nvSpPr>
          <p:spPr bwMode="auto">
            <a:xfrm rot="2681138">
              <a:off x="7027797" y="4398081"/>
              <a:ext cx="100784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i-FI" sz="900" b="1" dirty="0">
                  <a:latin typeface="Calibri" pitchFamily="34" charset="0"/>
                </a:rPr>
                <a:t>muu ratkaisu</a:t>
              </a:r>
            </a:p>
          </p:txBody>
        </p:sp>
      </p:grpSp>
      <p:grpSp>
        <p:nvGrpSpPr>
          <p:cNvPr id="13" name="Ryhmä 12"/>
          <p:cNvGrpSpPr/>
          <p:nvPr/>
        </p:nvGrpSpPr>
        <p:grpSpPr>
          <a:xfrm>
            <a:off x="1547664" y="2204864"/>
            <a:ext cx="4320480" cy="1728192"/>
            <a:chOff x="1547664" y="2204864"/>
            <a:chExt cx="4320480" cy="1728192"/>
          </a:xfrm>
        </p:grpSpPr>
        <p:sp>
          <p:nvSpPr>
            <p:cNvPr id="14" name="Ellipsi 13"/>
            <p:cNvSpPr/>
            <p:nvPr/>
          </p:nvSpPr>
          <p:spPr>
            <a:xfrm>
              <a:off x="1547664" y="2204864"/>
              <a:ext cx="4320480" cy="1728192"/>
            </a:xfrm>
            <a:prstGeom prst="ellipse">
              <a:avLst/>
            </a:prstGeom>
            <a:gradFill flip="none" rotWithShape="1">
              <a:gsLst>
                <a:gs pos="1000">
                  <a:schemeClr val="accent6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6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6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5" name="Tekstikehys 14"/>
            <p:cNvSpPr txBox="1"/>
            <p:nvPr/>
          </p:nvSpPr>
          <p:spPr>
            <a:xfrm>
              <a:off x="3059832" y="3645024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200" i="1" dirty="0" smtClean="0"/>
                <a:t>välityöskentely</a:t>
              </a:r>
              <a:endParaRPr lang="fi-FI" sz="1200" i="1" dirty="0"/>
            </a:p>
          </p:txBody>
        </p:sp>
        <p:sp>
          <p:nvSpPr>
            <p:cNvPr id="16" name="Tekstikehys 15"/>
            <p:cNvSpPr txBox="1"/>
            <p:nvPr/>
          </p:nvSpPr>
          <p:spPr>
            <a:xfrm>
              <a:off x="2915816" y="2348880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200" i="1" dirty="0" smtClean="0"/>
                <a:t>työskentelysuhde</a:t>
              </a:r>
              <a:endParaRPr lang="fi-FI" sz="1200" i="1" dirty="0"/>
            </a:p>
          </p:txBody>
        </p:sp>
      </p:grpSp>
      <p:grpSp>
        <p:nvGrpSpPr>
          <p:cNvPr id="17" name="Ryhmä 16"/>
          <p:cNvGrpSpPr/>
          <p:nvPr/>
        </p:nvGrpSpPr>
        <p:grpSpPr>
          <a:xfrm>
            <a:off x="755576" y="2132856"/>
            <a:ext cx="6408712" cy="2016224"/>
            <a:chOff x="755576" y="2132856"/>
            <a:chExt cx="6408712" cy="2016224"/>
          </a:xfrm>
        </p:grpSpPr>
        <p:sp>
          <p:nvSpPr>
            <p:cNvPr id="18" name="Nuoli oikealle 17"/>
            <p:cNvSpPr/>
            <p:nvPr/>
          </p:nvSpPr>
          <p:spPr>
            <a:xfrm>
              <a:off x="755576" y="2132856"/>
              <a:ext cx="6408712" cy="2016224"/>
            </a:xfrm>
            <a:prstGeom prst="rightArrow">
              <a:avLst>
                <a:gd name="adj1" fmla="val 50000"/>
                <a:gd name="adj2" fmla="val 50799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19" name="Tekstikehys 4"/>
            <p:cNvSpPr txBox="1">
              <a:spLocks noChangeArrowheads="1"/>
            </p:cNvSpPr>
            <p:nvPr/>
          </p:nvSpPr>
          <p:spPr bwMode="auto">
            <a:xfrm>
              <a:off x="2051720" y="2708920"/>
              <a:ext cx="338437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i-FI" sz="1000" b="1" dirty="0" smtClean="0">
                  <a:latin typeface="+mj-lt"/>
                </a:rPr>
                <a:t>Asiakkaan tukeminen ammatinvalinnassa, ammatillisessa kehittymisessä, työelämään sijoittumisessa ja elinikäisessä oppimisessa</a:t>
              </a:r>
              <a:endParaRPr lang="fi-FI" sz="1000" b="1" dirty="0">
                <a:latin typeface="+mj-lt"/>
              </a:endParaRPr>
            </a:p>
          </p:txBody>
        </p:sp>
      </p:grpSp>
      <p:sp>
        <p:nvSpPr>
          <p:cNvPr id="20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8532813" y="6616700"/>
            <a:ext cx="477837" cy="196850"/>
          </a:xfrm>
        </p:spPr>
        <p:txBody>
          <a:bodyPr/>
          <a:lstStyle/>
          <a:p>
            <a:pPr>
              <a:defRPr/>
            </a:pPr>
            <a:fld id="{C2F0619B-D2FA-4E25-A31E-A7444693E5C4}" type="slidenum">
              <a:rPr lang="fi-FI" smtClean="0"/>
              <a:pPr>
                <a:defRPr/>
              </a:pPr>
              <a:t>2</a:t>
            </a:fld>
            <a:endParaRPr lang="fi-FI" dirty="0"/>
          </a:p>
        </p:txBody>
      </p:sp>
      <p:grpSp>
        <p:nvGrpSpPr>
          <p:cNvPr id="21" name="Ryhmä 20"/>
          <p:cNvGrpSpPr/>
          <p:nvPr/>
        </p:nvGrpSpPr>
        <p:grpSpPr>
          <a:xfrm rot="1423313">
            <a:off x="394642" y="2333478"/>
            <a:ext cx="903888" cy="1259343"/>
            <a:chOff x="145598" y="2535822"/>
            <a:chExt cx="903888" cy="1259343"/>
          </a:xfrm>
        </p:grpSpPr>
        <p:sp>
          <p:nvSpPr>
            <p:cNvPr id="22" name="Puzzle3"/>
            <p:cNvSpPr>
              <a:spLocks noEditPoints="1" noChangeArrowheads="1"/>
            </p:cNvSpPr>
            <p:nvPr/>
          </p:nvSpPr>
          <p:spPr bwMode="auto">
            <a:xfrm rot="20148624">
              <a:off x="753368" y="2535822"/>
              <a:ext cx="296118" cy="404144"/>
            </a:xfrm>
            <a:custGeom>
              <a:avLst/>
              <a:gdLst>
                <a:gd name="T0" fmla="*/ 1 w 21600"/>
                <a:gd name="T1" fmla="*/ 5 h 21600"/>
                <a:gd name="T2" fmla="*/ 3 w 21600"/>
                <a:gd name="T3" fmla="*/ 7 h 21600"/>
                <a:gd name="T4" fmla="*/ 2 w 21600"/>
                <a:gd name="T5" fmla="*/ 5 h 21600"/>
                <a:gd name="T6" fmla="*/ 3 w 21600"/>
                <a:gd name="T7" fmla="*/ 2 h 21600"/>
                <a:gd name="T8" fmla="*/ 1 w 21600"/>
                <a:gd name="T9" fmla="*/ 0 h 21600"/>
                <a:gd name="T10" fmla="*/ 0 w 21600"/>
                <a:gd name="T11" fmla="*/ 2 h 21600"/>
                <a:gd name="T12" fmla="*/ 1 w 21600"/>
                <a:gd name="T13" fmla="*/ 5 h 21600"/>
                <a:gd name="T14" fmla="*/ 0 w 21600"/>
                <a:gd name="T15" fmla="*/ 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69 w 21600"/>
                <a:gd name="T25" fmla="*/ 7718 h 21600"/>
                <a:gd name="T26" fmla="*/ 19157 w 21600"/>
                <a:gd name="T27" fmla="*/ 202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23" name="Puzzle2"/>
            <p:cNvSpPr>
              <a:spLocks noEditPoints="1" noChangeArrowheads="1"/>
            </p:cNvSpPr>
            <p:nvPr/>
          </p:nvSpPr>
          <p:spPr bwMode="auto">
            <a:xfrm rot="19860847">
              <a:off x="383119" y="3160420"/>
              <a:ext cx="472620" cy="368108"/>
            </a:xfrm>
            <a:custGeom>
              <a:avLst/>
              <a:gdLst>
                <a:gd name="T0" fmla="*/ 0 w 21600"/>
                <a:gd name="T1" fmla="*/ 4 h 21600"/>
                <a:gd name="T2" fmla="*/ 2 w 21600"/>
                <a:gd name="T3" fmla="*/ 5 h 21600"/>
                <a:gd name="T4" fmla="*/ 6 w 21600"/>
                <a:gd name="T5" fmla="*/ 4 h 21600"/>
                <a:gd name="T6" fmla="*/ 9 w 21600"/>
                <a:gd name="T7" fmla="*/ 5 h 21600"/>
                <a:gd name="T8" fmla="*/ 12 w 21600"/>
                <a:gd name="T9" fmla="*/ 4 h 21600"/>
                <a:gd name="T10" fmla="*/ 9 w 21600"/>
                <a:gd name="T11" fmla="*/ 1 h 21600"/>
                <a:gd name="T12" fmla="*/ 6 w 21600"/>
                <a:gd name="T13" fmla="*/ 0 h 21600"/>
                <a:gd name="T14" fmla="*/ 2 w 21600"/>
                <a:gd name="T15" fmla="*/ 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94 w 21600"/>
                <a:gd name="T25" fmla="*/ 6735 h 21600"/>
                <a:gd name="T26" fmla="*/ 16182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24" name="Puzzle4"/>
            <p:cNvSpPr>
              <a:spLocks noEditPoints="1" noChangeArrowheads="1"/>
            </p:cNvSpPr>
            <p:nvPr/>
          </p:nvSpPr>
          <p:spPr bwMode="auto">
            <a:xfrm rot="19860847">
              <a:off x="203685" y="3324553"/>
              <a:ext cx="284954" cy="470612"/>
            </a:xfrm>
            <a:custGeom>
              <a:avLst/>
              <a:gdLst>
                <a:gd name="T0" fmla="*/ 1 w 21600"/>
                <a:gd name="T1" fmla="*/ 6 h 21600"/>
                <a:gd name="T2" fmla="*/ 0 w 21600"/>
                <a:gd name="T3" fmla="*/ 9 h 21600"/>
                <a:gd name="T4" fmla="*/ 1 w 21600"/>
                <a:gd name="T5" fmla="*/ 12 h 21600"/>
                <a:gd name="T6" fmla="*/ 3 w 21600"/>
                <a:gd name="T7" fmla="*/ 9 h 21600"/>
                <a:gd name="T8" fmla="*/ 2 w 21600"/>
                <a:gd name="T9" fmla="*/ 6 h 21600"/>
                <a:gd name="T10" fmla="*/ 3 w 21600"/>
                <a:gd name="T11" fmla="*/ 3 h 21600"/>
                <a:gd name="T12" fmla="*/ 1 w 21600"/>
                <a:gd name="T13" fmla="*/ 0 h 21600"/>
                <a:gd name="T14" fmla="*/ 0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075 w 21600"/>
                <a:gd name="T25" fmla="*/ 5660 h 21600"/>
                <a:gd name="T26" fmla="*/ 20210 w 21600"/>
                <a:gd name="T27" fmla="*/ 1597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25" name="Puzzle1"/>
            <p:cNvSpPr>
              <a:spLocks noEditPoints="1" noChangeArrowheads="1"/>
            </p:cNvSpPr>
            <p:nvPr/>
          </p:nvSpPr>
          <p:spPr bwMode="auto">
            <a:xfrm rot="1830915">
              <a:off x="145598" y="2666951"/>
              <a:ext cx="478468" cy="280552"/>
            </a:xfrm>
            <a:custGeom>
              <a:avLst/>
              <a:gdLst>
                <a:gd name="T0" fmla="*/ 10 w 21600"/>
                <a:gd name="T1" fmla="*/ 2 h 21600"/>
                <a:gd name="T2" fmla="*/ 10 w 21600"/>
                <a:gd name="T3" fmla="*/ 0 h 21600"/>
                <a:gd name="T4" fmla="*/ 3 w 21600"/>
                <a:gd name="T5" fmla="*/ 0 h 21600"/>
                <a:gd name="T6" fmla="*/ 3 w 21600"/>
                <a:gd name="T7" fmla="*/ 2 h 21600"/>
                <a:gd name="T8" fmla="*/ 6 w 21600"/>
                <a:gd name="T9" fmla="*/ 2 h 21600"/>
                <a:gd name="T10" fmla="*/ 6 w 21600"/>
                <a:gd name="T11" fmla="*/ 1 h 21600"/>
                <a:gd name="T12" fmla="*/ 13 w 21600"/>
                <a:gd name="T13" fmla="*/ 1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4 w 21600"/>
                <a:gd name="T25" fmla="*/ 2569 h 21600"/>
                <a:gd name="T26" fmla="*/ 16128 w 21600"/>
                <a:gd name="T27" fmla="*/ 195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grpSp>
        <p:nvGrpSpPr>
          <p:cNvPr id="26" name="Ryhmä 25"/>
          <p:cNvGrpSpPr/>
          <p:nvPr/>
        </p:nvGrpSpPr>
        <p:grpSpPr>
          <a:xfrm>
            <a:off x="899592" y="4005064"/>
            <a:ext cx="4968751" cy="2016922"/>
            <a:chOff x="899592" y="4005064"/>
            <a:chExt cx="4968751" cy="2016922"/>
          </a:xfrm>
        </p:grpSpPr>
        <p:sp>
          <p:nvSpPr>
            <p:cNvPr id="27" name="Tekstikehys 26"/>
            <p:cNvSpPr txBox="1">
              <a:spLocks noChangeArrowheads="1"/>
            </p:cNvSpPr>
            <p:nvPr/>
          </p:nvSpPr>
          <p:spPr bwMode="auto">
            <a:xfrm rot="5400000">
              <a:off x="1366967" y="5193873"/>
              <a:ext cx="111109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i-FI" sz="1200" b="1" dirty="0" smtClean="0">
                  <a:latin typeface="Calibri" pitchFamily="34" charset="0"/>
                </a:rPr>
                <a:t>Verkostot (TYP, pajat..)</a:t>
              </a:r>
              <a:endParaRPr lang="fi-FI" sz="1200" b="1" dirty="0">
                <a:latin typeface="Calibri" pitchFamily="34" charset="0"/>
              </a:endParaRPr>
            </a:p>
          </p:txBody>
        </p:sp>
        <p:grpSp>
          <p:nvGrpSpPr>
            <p:cNvPr id="28" name="Ryhmä 57"/>
            <p:cNvGrpSpPr/>
            <p:nvPr/>
          </p:nvGrpSpPr>
          <p:grpSpPr>
            <a:xfrm>
              <a:off x="899592" y="4005064"/>
              <a:ext cx="4968751" cy="2016922"/>
              <a:chOff x="899592" y="4005064"/>
              <a:chExt cx="4968751" cy="2016922"/>
            </a:xfrm>
          </p:grpSpPr>
          <p:grpSp>
            <p:nvGrpSpPr>
              <p:cNvPr id="30" name="Ryhmä 56"/>
              <p:cNvGrpSpPr/>
              <p:nvPr/>
            </p:nvGrpSpPr>
            <p:grpSpPr>
              <a:xfrm>
                <a:off x="2339752" y="4005064"/>
                <a:ext cx="3528591" cy="2016922"/>
                <a:chOff x="2339752" y="4005064"/>
                <a:chExt cx="3528591" cy="2016922"/>
              </a:xfrm>
            </p:grpSpPr>
            <p:sp>
              <p:nvSpPr>
                <p:cNvPr id="33" name="Ylänuoli 32"/>
                <p:cNvSpPr/>
                <p:nvPr/>
              </p:nvSpPr>
              <p:spPr>
                <a:xfrm>
                  <a:off x="2339752" y="4005064"/>
                  <a:ext cx="576262" cy="792162"/>
                </a:xfrm>
                <a:prstGeom prst="upArrow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i-FI"/>
                </a:p>
              </p:txBody>
            </p:sp>
            <p:sp>
              <p:nvSpPr>
                <p:cNvPr id="34" name="Ylänuoli 33"/>
                <p:cNvSpPr/>
                <p:nvPr/>
              </p:nvSpPr>
              <p:spPr>
                <a:xfrm>
                  <a:off x="3059832" y="4005064"/>
                  <a:ext cx="576263" cy="792162"/>
                </a:xfrm>
                <a:prstGeom prst="upArrow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i-FI"/>
                </a:p>
              </p:txBody>
            </p:sp>
            <p:sp>
              <p:nvSpPr>
                <p:cNvPr id="35" name="Ylänuoli 34"/>
                <p:cNvSpPr/>
                <p:nvPr/>
              </p:nvSpPr>
              <p:spPr>
                <a:xfrm>
                  <a:off x="3851920" y="4005064"/>
                  <a:ext cx="576262" cy="792162"/>
                </a:xfrm>
                <a:prstGeom prst="upArrow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i-FI"/>
                </a:p>
              </p:txBody>
            </p:sp>
            <p:sp>
              <p:nvSpPr>
                <p:cNvPr id="36" name="Ylänuoli 35"/>
                <p:cNvSpPr/>
                <p:nvPr/>
              </p:nvSpPr>
              <p:spPr>
                <a:xfrm>
                  <a:off x="4572000" y="4005064"/>
                  <a:ext cx="574675" cy="792162"/>
                </a:xfrm>
                <a:prstGeom prst="upArrow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i-FI"/>
                </a:p>
              </p:txBody>
            </p:sp>
            <p:sp>
              <p:nvSpPr>
                <p:cNvPr id="37" name="Ylänuoli 36"/>
                <p:cNvSpPr/>
                <p:nvPr/>
              </p:nvSpPr>
              <p:spPr>
                <a:xfrm>
                  <a:off x="5292080" y="4005064"/>
                  <a:ext cx="576263" cy="792162"/>
                </a:xfrm>
                <a:prstGeom prst="upArrow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i-FI"/>
                </a:p>
              </p:txBody>
            </p:sp>
            <p:sp>
              <p:nvSpPr>
                <p:cNvPr id="38" name="Tekstikehys 2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153568" y="5199360"/>
                  <a:ext cx="936625" cy="276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fi-FI" sz="1200" b="1" dirty="0">
                      <a:latin typeface="Calibri" pitchFamily="34" charset="0"/>
                    </a:rPr>
                    <a:t>valmennus</a:t>
                  </a:r>
                </a:p>
              </p:txBody>
            </p:sp>
            <p:sp>
              <p:nvSpPr>
                <p:cNvPr id="39" name="Tekstikehys 2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385816" y="5271368"/>
                  <a:ext cx="936625" cy="276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fi-FI" sz="1200" b="1" dirty="0">
                      <a:latin typeface="Calibri" pitchFamily="34" charset="0"/>
                    </a:rPr>
                    <a:t>kokeilu</a:t>
                  </a:r>
                </a:p>
              </p:txBody>
            </p:sp>
            <p:sp>
              <p:nvSpPr>
                <p:cNvPr id="40" name="Tekstikehys 28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666182" y="5198864"/>
                  <a:ext cx="935038" cy="2778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fi-FI" sz="1200" b="1">
                      <a:latin typeface="Calibri" pitchFamily="34" charset="0"/>
                    </a:rPr>
                    <a:t>koulutus</a:t>
                  </a:r>
                </a:p>
              </p:txBody>
            </p:sp>
            <p:sp>
              <p:nvSpPr>
                <p:cNvPr id="41" name="Tekstikehys 2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875235" y="5197773"/>
                  <a:ext cx="935038" cy="2778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fi-FI" sz="1200" b="1" dirty="0" smtClean="0">
                      <a:latin typeface="Calibri" pitchFamily="34" charset="0"/>
                    </a:rPr>
                    <a:t>Hankkeet</a:t>
                  </a:r>
                  <a:endParaRPr lang="fi-FI" sz="1200" b="1" dirty="0">
                    <a:latin typeface="Calibri" pitchFamily="34" charset="0"/>
                  </a:endParaRPr>
                </a:p>
              </p:txBody>
            </p:sp>
            <p:sp>
              <p:nvSpPr>
                <p:cNvPr id="42" name="Tekstikehys 3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999583" y="5215287"/>
                  <a:ext cx="1151732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fi-FI" sz="1200" b="1" dirty="0">
                      <a:latin typeface="Calibri" pitchFamily="34" charset="0"/>
                    </a:rPr>
                    <a:t>asiantuntija-arviointi</a:t>
                  </a:r>
                </a:p>
              </p:txBody>
            </p:sp>
          </p:grpSp>
          <p:sp>
            <p:nvSpPr>
              <p:cNvPr id="31" name="Ylänuoli 30"/>
              <p:cNvSpPr/>
              <p:nvPr/>
            </p:nvSpPr>
            <p:spPr>
              <a:xfrm>
                <a:off x="899592" y="4005064"/>
                <a:ext cx="576262" cy="792162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i-FI"/>
              </a:p>
            </p:txBody>
          </p:sp>
          <p:sp>
            <p:nvSpPr>
              <p:cNvPr id="32" name="Ylänuoli 31"/>
              <p:cNvSpPr/>
              <p:nvPr/>
            </p:nvSpPr>
            <p:spPr>
              <a:xfrm>
                <a:off x="1619672" y="4005064"/>
                <a:ext cx="576262" cy="792162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i-FI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29" name="Tekstikehys 26"/>
            <p:cNvSpPr txBox="1">
              <a:spLocks noChangeArrowheads="1"/>
            </p:cNvSpPr>
            <p:nvPr/>
          </p:nvSpPr>
          <p:spPr bwMode="auto">
            <a:xfrm rot="5400000">
              <a:off x="678051" y="5234717"/>
              <a:ext cx="100811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i-FI" sz="1200" b="1" dirty="0" smtClean="0">
                  <a:latin typeface="Calibri" pitchFamily="34" charset="0"/>
                </a:rPr>
                <a:t>TE-ASPA</a:t>
              </a:r>
              <a:endParaRPr lang="fi-FI" sz="1200" b="1" dirty="0">
                <a:latin typeface="Calibri" pitchFamily="34" charset="0"/>
              </a:endParaRPr>
            </a:p>
          </p:txBody>
        </p:sp>
      </p:grpSp>
      <p:grpSp>
        <p:nvGrpSpPr>
          <p:cNvPr id="43" name="Ryhmä 42"/>
          <p:cNvGrpSpPr/>
          <p:nvPr/>
        </p:nvGrpSpPr>
        <p:grpSpPr>
          <a:xfrm>
            <a:off x="5940152" y="2708920"/>
            <a:ext cx="1151607" cy="872692"/>
            <a:chOff x="5940152" y="1403883"/>
            <a:chExt cx="1151607" cy="872692"/>
          </a:xfrm>
        </p:grpSpPr>
        <p:grpSp>
          <p:nvGrpSpPr>
            <p:cNvPr id="44" name="Group 7"/>
            <p:cNvGrpSpPr>
              <a:grpSpLocks/>
            </p:cNvGrpSpPr>
            <p:nvPr/>
          </p:nvGrpSpPr>
          <p:grpSpPr bwMode="auto">
            <a:xfrm>
              <a:off x="5940152" y="1403883"/>
              <a:ext cx="693923" cy="850466"/>
              <a:chOff x="1824" y="633"/>
              <a:chExt cx="2834" cy="2849"/>
            </a:xfrm>
          </p:grpSpPr>
          <p:sp>
            <p:nvSpPr>
              <p:cNvPr id="50" name="Puzzle3"/>
              <p:cNvSpPr>
                <a:spLocks noEditPoints="1" noChangeArrowheads="1"/>
              </p:cNvSpPr>
              <p:nvPr/>
            </p:nvSpPr>
            <p:spPr bwMode="auto">
              <a:xfrm>
                <a:off x="3204" y="633"/>
                <a:ext cx="1114" cy="1514"/>
              </a:xfrm>
              <a:custGeom>
                <a:avLst/>
                <a:gdLst>
                  <a:gd name="T0" fmla="*/ 1 w 21600"/>
                  <a:gd name="T1" fmla="*/ 5 h 21600"/>
                  <a:gd name="T2" fmla="*/ 3 w 21600"/>
                  <a:gd name="T3" fmla="*/ 7 h 21600"/>
                  <a:gd name="T4" fmla="*/ 2 w 21600"/>
                  <a:gd name="T5" fmla="*/ 5 h 21600"/>
                  <a:gd name="T6" fmla="*/ 3 w 21600"/>
                  <a:gd name="T7" fmla="*/ 2 h 21600"/>
                  <a:gd name="T8" fmla="*/ 1 w 21600"/>
                  <a:gd name="T9" fmla="*/ 0 h 21600"/>
                  <a:gd name="T10" fmla="*/ 0 w 21600"/>
                  <a:gd name="T11" fmla="*/ 2 h 21600"/>
                  <a:gd name="T12" fmla="*/ 1 w 21600"/>
                  <a:gd name="T13" fmla="*/ 5 h 21600"/>
                  <a:gd name="T14" fmla="*/ 0 w 21600"/>
                  <a:gd name="T15" fmla="*/ 7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269 w 21600"/>
                  <a:gd name="T25" fmla="*/ 7718 h 21600"/>
                  <a:gd name="T26" fmla="*/ 19157 w 21600"/>
                  <a:gd name="T27" fmla="*/ 2023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FFBE7D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51" name="Puzzle2"/>
              <p:cNvSpPr>
                <a:spLocks noEditPoints="1" noChangeArrowheads="1"/>
              </p:cNvSpPr>
              <p:nvPr/>
            </p:nvSpPr>
            <p:spPr bwMode="auto">
              <a:xfrm>
                <a:off x="2880" y="1736"/>
                <a:ext cx="1778" cy="1379"/>
              </a:xfrm>
              <a:custGeom>
                <a:avLst/>
                <a:gdLst>
                  <a:gd name="T0" fmla="*/ 0 w 21600"/>
                  <a:gd name="T1" fmla="*/ 4 h 21600"/>
                  <a:gd name="T2" fmla="*/ 2 w 21600"/>
                  <a:gd name="T3" fmla="*/ 5 h 21600"/>
                  <a:gd name="T4" fmla="*/ 6 w 21600"/>
                  <a:gd name="T5" fmla="*/ 4 h 21600"/>
                  <a:gd name="T6" fmla="*/ 9 w 21600"/>
                  <a:gd name="T7" fmla="*/ 5 h 21600"/>
                  <a:gd name="T8" fmla="*/ 12 w 21600"/>
                  <a:gd name="T9" fmla="*/ 4 h 21600"/>
                  <a:gd name="T10" fmla="*/ 9 w 21600"/>
                  <a:gd name="T11" fmla="*/ 1 h 21600"/>
                  <a:gd name="T12" fmla="*/ 6 w 21600"/>
                  <a:gd name="T13" fmla="*/ 0 h 21600"/>
                  <a:gd name="T14" fmla="*/ 2 w 21600"/>
                  <a:gd name="T15" fmla="*/ 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5394 w 21600"/>
                  <a:gd name="T25" fmla="*/ 6735 h 21600"/>
                  <a:gd name="T26" fmla="*/ 16182 w 21600"/>
                  <a:gd name="T27" fmla="*/ 20441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solidFill>
                <a:srgbClr val="FFFFCC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52" name="Puzzle4"/>
              <p:cNvSpPr>
                <a:spLocks noEditPoints="1" noChangeArrowheads="1"/>
              </p:cNvSpPr>
              <p:nvPr/>
            </p:nvSpPr>
            <p:spPr bwMode="auto">
              <a:xfrm>
                <a:off x="2192" y="1719"/>
                <a:ext cx="1072" cy="1763"/>
              </a:xfrm>
              <a:custGeom>
                <a:avLst/>
                <a:gdLst>
                  <a:gd name="T0" fmla="*/ 1 w 21600"/>
                  <a:gd name="T1" fmla="*/ 6 h 21600"/>
                  <a:gd name="T2" fmla="*/ 0 w 21600"/>
                  <a:gd name="T3" fmla="*/ 9 h 21600"/>
                  <a:gd name="T4" fmla="*/ 1 w 21600"/>
                  <a:gd name="T5" fmla="*/ 12 h 21600"/>
                  <a:gd name="T6" fmla="*/ 3 w 21600"/>
                  <a:gd name="T7" fmla="*/ 9 h 21600"/>
                  <a:gd name="T8" fmla="*/ 2 w 21600"/>
                  <a:gd name="T9" fmla="*/ 6 h 21600"/>
                  <a:gd name="T10" fmla="*/ 3 w 21600"/>
                  <a:gd name="T11" fmla="*/ 3 h 21600"/>
                  <a:gd name="T12" fmla="*/ 1 w 21600"/>
                  <a:gd name="T13" fmla="*/ 0 h 21600"/>
                  <a:gd name="T14" fmla="*/ 0 w 21600"/>
                  <a:gd name="T15" fmla="*/ 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075 w 21600"/>
                  <a:gd name="T25" fmla="*/ 5660 h 21600"/>
                  <a:gd name="T26" fmla="*/ 20210 w 21600"/>
                  <a:gd name="T27" fmla="*/ 15976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D8EBB3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53" name="Puzzle1"/>
              <p:cNvSpPr>
                <a:spLocks noEditPoints="1" noChangeArrowheads="1"/>
              </p:cNvSpPr>
              <p:nvPr/>
            </p:nvSpPr>
            <p:spPr bwMode="auto">
              <a:xfrm>
                <a:off x="1824" y="1091"/>
                <a:ext cx="1800" cy="1051"/>
              </a:xfrm>
              <a:custGeom>
                <a:avLst/>
                <a:gdLst>
                  <a:gd name="T0" fmla="*/ 10 w 21600"/>
                  <a:gd name="T1" fmla="*/ 2 h 21600"/>
                  <a:gd name="T2" fmla="*/ 10 w 21600"/>
                  <a:gd name="T3" fmla="*/ 0 h 21600"/>
                  <a:gd name="T4" fmla="*/ 3 w 21600"/>
                  <a:gd name="T5" fmla="*/ 0 h 21600"/>
                  <a:gd name="T6" fmla="*/ 3 w 21600"/>
                  <a:gd name="T7" fmla="*/ 2 h 21600"/>
                  <a:gd name="T8" fmla="*/ 6 w 21600"/>
                  <a:gd name="T9" fmla="*/ 2 h 21600"/>
                  <a:gd name="T10" fmla="*/ 6 w 21600"/>
                  <a:gd name="T11" fmla="*/ 1 h 21600"/>
                  <a:gd name="T12" fmla="*/ 13 w 21600"/>
                  <a:gd name="T13" fmla="*/ 1 h 21600"/>
                  <a:gd name="T14" fmla="*/ 0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6084 w 21600"/>
                  <a:gd name="T25" fmla="*/ 2569 h 21600"/>
                  <a:gd name="T26" fmla="*/ 16128 w 21600"/>
                  <a:gd name="T27" fmla="*/ 19545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CCCC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</p:grpSp>
        <p:grpSp>
          <p:nvGrpSpPr>
            <p:cNvPr id="45" name="Group 27"/>
            <p:cNvGrpSpPr>
              <a:grpSpLocks/>
            </p:cNvGrpSpPr>
            <p:nvPr/>
          </p:nvGrpSpPr>
          <p:grpSpPr bwMode="auto">
            <a:xfrm>
              <a:off x="6444208" y="1412776"/>
              <a:ext cx="647551" cy="863799"/>
              <a:chOff x="1824" y="633"/>
              <a:chExt cx="2834" cy="2849"/>
            </a:xfrm>
          </p:grpSpPr>
          <p:sp>
            <p:nvSpPr>
              <p:cNvPr id="46" name="Puzzle3"/>
              <p:cNvSpPr>
                <a:spLocks noEditPoints="1" noChangeArrowheads="1"/>
              </p:cNvSpPr>
              <p:nvPr/>
            </p:nvSpPr>
            <p:spPr bwMode="auto">
              <a:xfrm>
                <a:off x="3204" y="633"/>
                <a:ext cx="1114" cy="1514"/>
              </a:xfrm>
              <a:custGeom>
                <a:avLst/>
                <a:gdLst>
                  <a:gd name="T0" fmla="*/ 1 w 21600"/>
                  <a:gd name="T1" fmla="*/ 5 h 21600"/>
                  <a:gd name="T2" fmla="*/ 3 w 21600"/>
                  <a:gd name="T3" fmla="*/ 7 h 21600"/>
                  <a:gd name="T4" fmla="*/ 2 w 21600"/>
                  <a:gd name="T5" fmla="*/ 5 h 21600"/>
                  <a:gd name="T6" fmla="*/ 3 w 21600"/>
                  <a:gd name="T7" fmla="*/ 2 h 21600"/>
                  <a:gd name="T8" fmla="*/ 1 w 21600"/>
                  <a:gd name="T9" fmla="*/ 0 h 21600"/>
                  <a:gd name="T10" fmla="*/ 0 w 21600"/>
                  <a:gd name="T11" fmla="*/ 2 h 21600"/>
                  <a:gd name="T12" fmla="*/ 1 w 21600"/>
                  <a:gd name="T13" fmla="*/ 5 h 21600"/>
                  <a:gd name="T14" fmla="*/ 0 w 21600"/>
                  <a:gd name="T15" fmla="*/ 7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269 w 21600"/>
                  <a:gd name="T25" fmla="*/ 7718 h 21600"/>
                  <a:gd name="T26" fmla="*/ 19157 w 21600"/>
                  <a:gd name="T27" fmla="*/ 2023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FFBE7D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47" name="Puzzle2"/>
              <p:cNvSpPr>
                <a:spLocks noEditPoints="1" noChangeArrowheads="1"/>
              </p:cNvSpPr>
              <p:nvPr/>
            </p:nvSpPr>
            <p:spPr bwMode="auto">
              <a:xfrm>
                <a:off x="2880" y="1736"/>
                <a:ext cx="1778" cy="1379"/>
              </a:xfrm>
              <a:custGeom>
                <a:avLst/>
                <a:gdLst>
                  <a:gd name="T0" fmla="*/ 0 w 21600"/>
                  <a:gd name="T1" fmla="*/ 4 h 21600"/>
                  <a:gd name="T2" fmla="*/ 2 w 21600"/>
                  <a:gd name="T3" fmla="*/ 5 h 21600"/>
                  <a:gd name="T4" fmla="*/ 6 w 21600"/>
                  <a:gd name="T5" fmla="*/ 4 h 21600"/>
                  <a:gd name="T6" fmla="*/ 9 w 21600"/>
                  <a:gd name="T7" fmla="*/ 5 h 21600"/>
                  <a:gd name="T8" fmla="*/ 12 w 21600"/>
                  <a:gd name="T9" fmla="*/ 4 h 21600"/>
                  <a:gd name="T10" fmla="*/ 9 w 21600"/>
                  <a:gd name="T11" fmla="*/ 1 h 21600"/>
                  <a:gd name="T12" fmla="*/ 6 w 21600"/>
                  <a:gd name="T13" fmla="*/ 0 h 21600"/>
                  <a:gd name="T14" fmla="*/ 2 w 21600"/>
                  <a:gd name="T15" fmla="*/ 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5394 w 21600"/>
                  <a:gd name="T25" fmla="*/ 6735 h 21600"/>
                  <a:gd name="T26" fmla="*/ 16182 w 21600"/>
                  <a:gd name="T27" fmla="*/ 20441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solidFill>
                <a:srgbClr val="FFFFCC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48" name="Puzzle4"/>
              <p:cNvSpPr>
                <a:spLocks noEditPoints="1" noChangeArrowheads="1"/>
              </p:cNvSpPr>
              <p:nvPr/>
            </p:nvSpPr>
            <p:spPr bwMode="auto">
              <a:xfrm>
                <a:off x="2192" y="1719"/>
                <a:ext cx="1072" cy="1763"/>
              </a:xfrm>
              <a:custGeom>
                <a:avLst/>
                <a:gdLst>
                  <a:gd name="T0" fmla="*/ 1 w 21600"/>
                  <a:gd name="T1" fmla="*/ 6 h 21600"/>
                  <a:gd name="T2" fmla="*/ 0 w 21600"/>
                  <a:gd name="T3" fmla="*/ 9 h 21600"/>
                  <a:gd name="T4" fmla="*/ 1 w 21600"/>
                  <a:gd name="T5" fmla="*/ 12 h 21600"/>
                  <a:gd name="T6" fmla="*/ 3 w 21600"/>
                  <a:gd name="T7" fmla="*/ 9 h 21600"/>
                  <a:gd name="T8" fmla="*/ 2 w 21600"/>
                  <a:gd name="T9" fmla="*/ 6 h 21600"/>
                  <a:gd name="T10" fmla="*/ 3 w 21600"/>
                  <a:gd name="T11" fmla="*/ 3 h 21600"/>
                  <a:gd name="T12" fmla="*/ 1 w 21600"/>
                  <a:gd name="T13" fmla="*/ 0 h 21600"/>
                  <a:gd name="T14" fmla="*/ 0 w 21600"/>
                  <a:gd name="T15" fmla="*/ 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075 w 21600"/>
                  <a:gd name="T25" fmla="*/ 5660 h 21600"/>
                  <a:gd name="T26" fmla="*/ 20210 w 21600"/>
                  <a:gd name="T27" fmla="*/ 15976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D8EBB3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49" name="Puzzle1"/>
              <p:cNvSpPr>
                <a:spLocks noEditPoints="1" noChangeArrowheads="1"/>
              </p:cNvSpPr>
              <p:nvPr/>
            </p:nvSpPr>
            <p:spPr bwMode="auto">
              <a:xfrm>
                <a:off x="1824" y="1091"/>
                <a:ext cx="1800" cy="1051"/>
              </a:xfrm>
              <a:custGeom>
                <a:avLst/>
                <a:gdLst>
                  <a:gd name="T0" fmla="*/ 10 w 21600"/>
                  <a:gd name="T1" fmla="*/ 2 h 21600"/>
                  <a:gd name="T2" fmla="*/ 10 w 21600"/>
                  <a:gd name="T3" fmla="*/ 0 h 21600"/>
                  <a:gd name="T4" fmla="*/ 3 w 21600"/>
                  <a:gd name="T5" fmla="*/ 0 h 21600"/>
                  <a:gd name="T6" fmla="*/ 3 w 21600"/>
                  <a:gd name="T7" fmla="*/ 2 h 21600"/>
                  <a:gd name="T8" fmla="*/ 6 w 21600"/>
                  <a:gd name="T9" fmla="*/ 2 h 21600"/>
                  <a:gd name="T10" fmla="*/ 6 w 21600"/>
                  <a:gd name="T11" fmla="*/ 1 h 21600"/>
                  <a:gd name="T12" fmla="*/ 13 w 21600"/>
                  <a:gd name="T13" fmla="*/ 1 h 21600"/>
                  <a:gd name="T14" fmla="*/ 0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6084 w 21600"/>
                  <a:gd name="T25" fmla="*/ 2569 h 21600"/>
                  <a:gd name="T26" fmla="*/ 16128 w 21600"/>
                  <a:gd name="T27" fmla="*/ 19545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CCCC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</p:grpSp>
      </p:grpSp>
      <p:sp>
        <p:nvSpPr>
          <p:cNvPr id="54" name="Tekstikehys 53"/>
          <p:cNvSpPr txBox="1"/>
          <p:nvPr/>
        </p:nvSpPr>
        <p:spPr>
          <a:xfrm>
            <a:off x="3203848" y="191683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 smtClean="0"/>
              <a:t>verkostot</a:t>
            </a:r>
            <a:endParaRPr lang="fi-FI" sz="1200" i="1" dirty="0"/>
          </a:p>
        </p:txBody>
      </p:sp>
      <p:sp>
        <p:nvSpPr>
          <p:cNvPr id="55" name="Text Box 35"/>
          <p:cNvSpPr txBox="1">
            <a:spLocks noChangeArrowheads="1"/>
          </p:cNvSpPr>
          <p:nvPr/>
        </p:nvSpPr>
        <p:spPr bwMode="auto">
          <a:xfrm>
            <a:off x="179512" y="332656"/>
            <a:ext cx="8712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i-FI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Eri palvelujen nivoutuminen ohjaukselliseen ja prosessimaiseen  työtapaan:</a:t>
            </a:r>
            <a:endParaRPr lang="fi-FI" b="1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</p:txBody>
      </p:sp>
      <p:sp>
        <p:nvSpPr>
          <p:cNvPr id="56" name="Tekstikehys 55"/>
          <p:cNvSpPr txBox="1"/>
          <p:nvPr/>
        </p:nvSpPr>
        <p:spPr>
          <a:xfrm>
            <a:off x="0" y="1700808"/>
            <a:ext cx="144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="1" i="1" dirty="0" smtClean="0"/>
              <a:t>Ennen ohjausta:</a:t>
            </a:r>
          </a:p>
          <a:p>
            <a:r>
              <a:rPr lang="fi-FI" sz="1000" b="1" i="1" dirty="0" smtClean="0"/>
              <a:t>”palaset levällään”</a:t>
            </a:r>
          </a:p>
          <a:p>
            <a:endParaRPr lang="fi-FI" sz="1000" b="1" i="1" dirty="0"/>
          </a:p>
        </p:txBody>
      </p:sp>
      <p:sp>
        <p:nvSpPr>
          <p:cNvPr id="57" name="Tekstikehys 56"/>
          <p:cNvSpPr txBox="1"/>
          <p:nvPr/>
        </p:nvSpPr>
        <p:spPr>
          <a:xfrm>
            <a:off x="5580112" y="170080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="1" i="1" dirty="0" smtClean="0"/>
              <a:t>Ohjauksen jälkeen:</a:t>
            </a:r>
          </a:p>
          <a:p>
            <a:r>
              <a:rPr lang="fi-FI" sz="1000" b="1" i="1" dirty="0" smtClean="0"/>
              <a:t>”yksilöllisen tilanteen jäsentyminen”</a:t>
            </a:r>
          </a:p>
          <a:p>
            <a:endParaRPr lang="fi-FI" sz="1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kehys 1"/>
          <p:cNvSpPr txBox="1"/>
          <p:nvPr/>
        </p:nvSpPr>
        <p:spPr>
          <a:xfrm>
            <a:off x="251520" y="332656"/>
            <a:ext cx="8892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i-FI" dirty="0" smtClean="0"/>
              <a:t> Ohjaukselliselle/prosessimaiselle työotteelle on  luonteenomaista eri vaiheiden ja palveluiden kytkeminen toisiinsa johdonmukaisesti eteneväksi kokonaisuudeksi</a:t>
            </a:r>
          </a:p>
          <a:p>
            <a:endParaRPr lang="fi-FI" dirty="0" smtClean="0"/>
          </a:p>
          <a:p>
            <a:pPr>
              <a:buFont typeface="Arial" pitchFamily="34" charset="0"/>
              <a:buChar char="•"/>
            </a:pPr>
            <a:r>
              <a:rPr lang="fi-FI" dirty="0" smtClean="0"/>
              <a:t>  Pääsääntöisesti sama työntekijä huolehtii yhdessä asiakkaan kanssa siitä, että</a:t>
            </a:r>
          </a:p>
          <a:p>
            <a:pPr lvl="1"/>
            <a:r>
              <a:rPr lang="fi-FI" dirty="0" smtClean="0"/>
              <a:t>- tarvittava virittäytymien palvelukokonaisuuden eri  vaiheisiin / palveluihin tapahtuu, </a:t>
            </a:r>
          </a:p>
          <a:p>
            <a:pPr lvl="1"/>
            <a:r>
              <a:rPr lang="fi-FI" dirty="0" smtClean="0"/>
              <a:t>-  eri vaiheiden vaikutuksia pohditaan</a:t>
            </a:r>
          </a:p>
          <a:p>
            <a:pPr lvl="1"/>
            <a:r>
              <a:rPr lang="fi-FI" dirty="0" smtClean="0"/>
              <a:t>- asiakkaan tiedot/taidot/asenteet kehittyvät</a:t>
            </a:r>
          </a:p>
          <a:p>
            <a:pPr lvl="1"/>
            <a:r>
              <a:rPr lang="fi-FI" dirty="0" smtClean="0"/>
              <a:t>- asiakkaan suunnitelmat etenevät</a:t>
            </a:r>
          </a:p>
          <a:p>
            <a:endParaRPr lang="fi-FI" dirty="0" smtClean="0"/>
          </a:p>
          <a:p>
            <a:pPr>
              <a:buFont typeface="Arial" pitchFamily="34" charset="0"/>
              <a:buChar char="•"/>
            </a:pPr>
            <a:r>
              <a:rPr lang="fi-FI" dirty="0" smtClean="0"/>
              <a:t> Parhaimmillaan asiakas itse kytkee eri vaiheet ja palvelut kokonaisuudeksi. Useimmiten asiakkaat tarvitsevat tässä tukea. Tavoitteena on aina asiakkaan oman itsenäisyyden,  voimavarojen ja </a:t>
            </a:r>
            <a:r>
              <a:rPr lang="fi-FI" dirty="0" err="1" smtClean="0"/>
              <a:t>toimijuuden</a:t>
            </a:r>
            <a:r>
              <a:rPr lang="fi-FI" dirty="0" smtClean="0"/>
              <a:t> vahvistaminen! </a:t>
            </a:r>
          </a:p>
          <a:p>
            <a:r>
              <a:rPr lang="fi-FI" i="1" dirty="0" smtClean="0"/>
              <a:t>(</a:t>
            </a:r>
            <a:r>
              <a:rPr lang="fi-FI" i="1" kern="0" dirty="0" smtClean="0"/>
              <a:t>Tuoreessa työpolitiikan palvelurakennearvioinnissa - </a:t>
            </a:r>
            <a:r>
              <a:rPr lang="fi-FI" i="1" kern="0" dirty="0" err="1" smtClean="0"/>
              <a:t>TEMin</a:t>
            </a:r>
            <a:r>
              <a:rPr lang="fi-FI" i="1" kern="0" dirty="0" smtClean="0"/>
              <a:t> julkaisu 1/2015  korostetaan asiakkaan itsemääräämisoikeutta ja aktiivista </a:t>
            </a:r>
            <a:r>
              <a:rPr lang="fi-FI" i="1" kern="0" dirty="0" err="1" smtClean="0"/>
              <a:t>toimijuutta</a:t>
            </a:r>
            <a:r>
              <a:rPr lang="fi-FI" i="1" kern="0" dirty="0" smtClean="0"/>
              <a:t> palveluprosessissa, mikä luo viranomaiselle haasteen </a:t>
            </a:r>
            <a:r>
              <a:rPr lang="fi-FI" i="1" kern="0" smtClean="0"/>
              <a:t>muokata  rooliaan </a:t>
            </a:r>
            <a:r>
              <a:rPr lang="fi-FI" i="1" kern="0" dirty="0" smtClean="0"/>
              <a:t>”valmentavaan” eli ohjaukselliseen suuntaan)</a:t>
            </a:r>
          </a:p>
          <a:p>
            <a:pPr>
              <a:buFont typeface="Arial" pitchFamily="34" charset="0"/>
              <a:buChar char="•"/>
            </a:pPr>
            <a:endParaRPr lang="fi-F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549F"/>
      </a:dk2>
      <a:lt2>
        <a:srgbClr val="808080"/>
      </a:lt2>
      <a:accent1>
        <a:srgbClr val="009FDA"/>
      </a:accent1>
      <a:accent2>
        <a:srgbClr val="00B299"/>
      </a:accent2>
      <a:accent3>
        <a:srgbClr val="FFFFFF"/>
      </a:accent3>
      <a:accent4>
        <a:srgbClr val="000000"/>
      </a:accent4>
      <a:accent5>
        <a:srgbClr val="AACDEA"/>
      </a:accent5>
      <a:accent6>
        <a:srgbClr val="00A18A"/>
      </a:accent6>
      <a:hlink>
        <a:srgbClr val="92D401"/>
      </a:hlink>
      <a:folHlink>
        <a:srgbClr val="00A551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549F"/>
        </a:dk2>
        <a:lt2>
          <a:srgbClr val="808080"/>
        </a:lt2>
        <a:accent1>
          <a:srgbClr val="009FDA"/>
        </a:accent1>
        <a:accent2>
          <a:srgbClr val="00B299"/>
        </a:accent2>
        <a:accent3>
          <a:srgbClr val="FFFFFF"/>
        </a:accent3>
        <a:accent4>
          <a:srgbClr val="000000"/>
        </a:accent4>
        <a:accent5>
          <a:srgbClr val="AACDEA"/>
        </a:accent5>
        <a:accent6>
          <a:srgbClr val="00A18A"/>
        </a:accent6>
        <a:hlink>
          <a:srgbClr val="92D401"/>
        </a:hlink>
        <a:folHlink>
          <a:srgbClr val="00A5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175</Words>
  <Application>Microsoft Office PowerPoint</Application>
  <PresentationFormat>Näytössä katseltava diaesitys (4:3)</PresentationFormat>
  <Paragraphs>45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Oletusrakenne</vt:lpstr>
      <vt:lpstr>Dia 1</vt:lpstr>
      <vt:lpstr>Dia 2</vt:lpstr>
      <vt:lpstr>Dia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Karlsson Ulla-Jill</dc:creator>
  <cp:lastModifiedBy>temleminar1</cp:lastModifiedBy>
  <cp:revision>63</cp:revision>
  <dcterms:created xsi:type="dcterms:W3CDTF">2014-03-12T08:39:42Z</dcterms:created>
  <dcterms:modified xsi:type="dcterms:W3CDTF">2015-03-12T09:16:40Z</dcterms:modified>
</cp:coreProperties>
</file>